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415" r:id="rId3"/>
    <p:sldId id="398" r:id="rId4"/>
    <p:sldId id="403" r:id="rId5"/>
    <p:sldId id="397" r:id="rId6"/>
    <p:sldId id="408" r:id="rId7"/>
    <p:sldId id="389" r:id="rId8"/>
    <p:sldId id="392" r:id="rId9"/>
    <p:sldId id="380" r:id="rId10"/>
    <p:sldId id="3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 autoAdjust="0"/>
    <p:restoredTop sz="86259" autoAdjust="0"/>
  </p:normalViewPr>
  <p:slideViewPr>
    <p:cSldViewPr snapToGrid="0" snapToObjects="1">
      <p:cViewPr varScale="1">
        <p:scale>
          <a:sx n="110" d="100"/>
          <a:sy n="110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73075-BE7B-4822-AFE5-1798A10D3820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81AF5FE1-DD2A-4A43-A553-7282C98BBCF2}">
      <dgm:prSet phldrT="[Text]" custT="1"/>
      <dgm:spPr/>
      <dgm:t>
        <a:bodyPr/>
        <a:lstStyle/>
        <a:p>
          <a:r>
            <a:rPr lang="en-US" sz="1800" dirty="0"/>
            <a:t>Coordinates for WT HIV-1 PR with its protein sequence information </a:t>
          </a:r>
        </a:p>
      </dgm:t>
    </dgm:pt>
    <dgm:pt modelId="{973DA08D-DE00-4FC4-ABB4-633A087C4256}" type="parTrans" cxnId="{95011B5E-A1DC-4492-A11F-218173CE40DD}">
      <dgm:prSet/>
      <dgm:spPr/>
      <dgm:t>
        <a:bodyPr/>
        <a:lstStyle/>
        <a:p>
          <a:endParaRPr lang="en-US" sz="1600"/>
        </a:p>
      </dgm:t>
    </dgm:pt>
    <dgm:pt modelId="{5DB3B533-840E-4FD7-BFF6-3A85A35FF18E}" type="sibTrans" cxnId="{95011B5E-A1DC-4492-A11F-218173CE40DD}">
      <dgm:prSet custT="1"/>
      <dgm:spPr/>
      <dgm:t>
        <a:bodyPr/>
        <a:lstStyle/>
        <a:p>
          <a:endParaRPr lang="en-US" sz="1800"/>
        </a:p>
      </dgm:t>
    </dgm:pt>
    <dgm:pt modelId="{A7A0706F-C594-4131-8998-7AF678A33333}">
      <dgm:prSet phldrT="[Text]" custT="1"/>
      <dgm:spPr/>
      <dgm:t>
        <a:bodyPr/>
        <a:lstStyle/>
        <a:p>
          <a:r>
            <a:rPr lang="en-US" sz="1800" dirty="0"/>
            <a:t>Encode WT protein sequence and structure with Delaunay triangulation</a:t>
          </a:r>
        </a:p>
      </dgm:t>
    </dgm:pt>
    <dgm:pt modelId="{C75FE6E5-09C9-432F-91AC-DCD4EEBE6191}" type="parTrans" cxnId="{72C77514-AAB6-4617-AB3D-3F01D0A3AE77}">
      <dgm:prSet/>
      <dgm:spPr/>
      <dgm:t>
        <a:bodyPr/>
        <a:lstStyle/>
        <a:p>
          <a:endParaRPr lang="en-US" sz="1600"/>
        </a:p>
      </dgm:t>
    </dgm:pt>
    <dgm:pt modelId="{B0B0ED3C-D4EF-4EEF-BD71-779E5B5F87E8}" type="sibTrans" cxnId="{72C77514-AAB6-4617-AB3D-3F01D0A3AE77}">
      <dgm:prSet custT="1"/>
      <dgm:spPr/>
      <dgm:t>
        <a:bodyPr/>
        <a:lstStyle/>
        <a:p>
          <a:endParaRPr lang="en-US" sz="1800"/>
        </a:p>
      </dgm:t>
    </dgm:pt>
    <dgm:pt modelId="{5EEC1E31-5665-4D2A-938A-52EE436E5146}">
      <dgm:prSet phldrT="[Text]" custT="1"/>
      <dgm:spPr/>
      <dgm:t>
        <a:bodyPr/>
        <a:lstStyle/>
        <a:p>
          <a:r>
            <a:rPr lang="en-US" sz="1800" dirty="0"/>
            <a:t>Represent all the isolate sequences from Stanford database in form of 210 vectors </a:t>
          </a:r>
        </a:p>
      </dgm:t>
    </dgm:pt>
    <dgm:pt modelId="{A9741B18-6040-4E02-AA32-5AA10EC9165B}" type="parTrans" cxnId="{7774699F-A8AA-4E02-849D-BE99B0D366A9}">
      <dgm:prSet/>
      <dgm:spPr/>
      <dgm:t>
        <a:bodyPr/>
        <a:lstStyle/>
        <a:p>
          <a:endParaRPr lang="en-US" sz="1600"/>
        </a:p>
      </dgm:t>
    </dgm:pt>
    <dgm:pt modelId="{268D4553-18E7-4EA2-90F8-BD29DC8C52CE}" type="sibTrans" cxnId="{7774699F-A8AA-4E02-849D-BE99B0D366A9}">
      <dgm:prSet custT="1"/>
      <dgm:spPr/>
      <dgm:t>
        <a:bodyPr/>
        <a:lstStyle/>
        <a:p>
          <a:endParaRPr lang="en-US" sz="1800"/>
        </a:p>
      </dgm:t>
    </dgm:pt>
    <dgm:pt modelId="{4F090E38-6F7B-4BAA-AB85-78895F661990}">
      <dgm:prSet custT="1"/>
      <dgm:spPr/>
      <dgm:t>
        <a:bodyPr/>
        <a:lstStyle/>
        <a:p>
          <a:r>
            <a:rPr lang="en-US" sz="1800" dirty="0"/>
            <a:t>Apply RBM, SVM and RF for checking encoding accuracy</a:t>
          </a:r>
        </a:p>
      </dgm:t>
    </dgm:pt>
    <dgm:pt modelId="{54F7AFE4-6082-4856-A282-312F4F895110}" type="parTrans" cxnId="{1FD436A3-773D-4D20-A77C-5415D9256E9F}">
      <dgm:prSet/>
      <dgm:spPr/>
      <dgm:t>
        <a:bodyPr/>
        <a:lstStyle/>
        <a:p>
          <a:endParaRPr lang="en-US" sz="1600"/>
        </a:p>
      </dgm:t>
    </dgm:pt>
    <dgm:pt modelId="{DFA17099-B9F8-4670-ACEC-D31BF2F84B80}" type="sibTrans" cxnId="{1FD436A3-773D-4D20-A77C-5415D9256E9F}">
      <dgm:prSet custT="1"/>
      <dgm:spPr/>
      <dgm:t>
        <a:bodyPr/>
        <a:lstStyle/>
        <a:p>
          <a:endParaRPr lang="en-US" sz="1800"/>
        </a:p>
      </dgm:t>
    </dgm:pt>
    <dgm:pt modelId="{A93F95E1-5A98-4C4C-9976-0E91EFB19362}">
      <dgm:prSet custT="1"/>
      <dgm:spPr/>
      <dgm:t>
        <a:bodyPr/>
        <a:lstStyle/>
        <a:p>
          <a:r>
            <a:rPr lang="en-US" sz="1800" dirty="0"/>
            <a:t>K means, Agglomerative and Divisive Clustering</a:t>
          </a:r>
        </a:p>
      </dgm:t>
    </dgm:pt>
    <dgm:pt modelId="{DFC98E3C-048B-4949-A5AC-16A3F61CC37D}" type="parTrans" cxnId="{05AAAAD7-EBBC-4D62-932C-2F360695ABD6}">
      <dgm:prSet/>
      <dgm:spPr/>
      <dgm:t>
        <a:bodyPr/>
        <a:lstStyle/>
        <a:p>
          <a:endParaRPr lang="en-US" sz="1600"/>
        </a:p>
      </dgm:t>
    </dgm:pt>
    <dgm:pt modelId="{91E341DF-F84A-406F-A73B-03F51CD9D11E}" type="sibTrans" cxnId="{05AAAAD7-EBBC-4D62-932C-2F360695ABD6}">
      <dgm:prSet custT="1"/>
      <dgm:spPr/>
      <dgm:t>
        <a:bodyPr/>
        <a:lstStyle/>
        <a:p>
          <a:endParaRPr lang="en-US" sz="1800"/>
        </a:p>
      </dgm:t>
    </dgm:pt>
    <dgm:pt modelId="{2705AA2F-F2F4-4443-895A-A611053A5607}">
      <dgm:prSet custT="1"/>
      <dgm:spPr/>
      <dgm:t>
        <a:bodyPr/>
        <a:lstStyle/>
        <a:p>
          <a:r>
            <a:rPr lang="en-US" sz="1800" dirty="0"/>
            <a:t>Select sequences using intersection amongst techniques</a:t>
          </a:r>
        </a:p>
      </dgm:t>
    </dgm:pt>
    <dgm:pt modelId="{EBBBE9C8-00D2-4E0F-B88D-D9D712C48321}" type="parTrans" cxnId="{CDDE26E8-3C69-49FE-B0CE-09AC33456C64}">
      <dgm:prSet/>
      <dgm:spPr/>
      <dgm:t>
        <a:bodyPr/>
        <a:lstStyle/>
        <a:p>
          <a:endParaRPr lang="en-US" sz="1600"/>
        </a:p>
      </dgm:t>
    </dgm:pt>
    <dgm:pt modelId="{74CA60C9-301B-4086-A542-4B9EEE508D88}" type="sibTrans" cxnId="{CDDE26E8-3C69-49FE-B0CE-09AC33456C64}">
      <dgm:prSet/>
      <dgm:spPr/>
      <dgm:t>
        <a:bodyPr/>
        <a:lstStyle/>
        <a:p>
          <a:endParaRPr lang="en-US" sz="1600"/>
        </a:p>
      </dgm:t>
    </dgm:pt>
    <dgm:pt modelId="{D5C36A16-0234-431B-9DEE-45CF6F12B4D3}" type="pres">
      <dgm:prSet presAssocID="{8B073075-BE7B-4822-AFE5-1798A10D3820}" presName="Name0" presStyleCnt="0">
        <dgm:presLayoutVars>
          <dgm:dir/>
          <dgm:resizeHandles val="exact"/>
        </dgm:presLayoutVars>
      </dgm:prSet>
      <dgm:spPr/>
    </dgm:pt>
    <dgm:pt modelId="{7742A9F8-FE7F-42AF-ACFA-9BC98BCF2CD9}" type="pres">
      <dgm:prSet presAssocID="{81AF5FE1-DD2A-4A43-A553-7282C98BBCF2}" presName="node" presStyleLbl="node1" presStyleIdx="0" presStyleCnt="6">
        <dgm:presLayoutVars>
          <dgm:bulletEnabled val="1"/>
        </dgm:presLayoutVars>
      </dgm:prSet>
      <dgm:spPr/>
    </dgm:pt>
    <dgm:pt modelId="{09CAE958-BFA9-440D-AE07-1865A7A7384F}" type="pres">
      <dgm:prSet presAssocID="{5DB3B533-840E-4FD7-BFF6-3A85A35FF18E}" presName="sibTrans" presStyleLbl="sibTrans2D1" presStyleIdx="0" presStyleCnt="5"/>
      <dgm:spPr/>
    </dgm:pt>
    <dgm:pt modelId="{CB5BCBB5-06EA-4213-BADF-00957B60F069}" type="pres">
      <dgm:prSet presAssocID="{5DB3B533-840E-4FD7-BFF6-3A85A35FF18E}" presName="connectorText" presStyleLbl="sibTrans2D1" presStyleIdx="0" presStyleCnt="5"/>
      <dgm:spPr/>
    </dgm:pt>
    <dgm:pt modelId="{0E045D25-DD41-4707-A42F-6B348CEB78A1}" type="pres">
      <dgm:prSet presAssocID="{A7A0706F-C594-4131-8998-7AF678A33333}" presName="node" presStyleLbl="node1" presStyleIdx="1" presStyleCnt="6">
        <dgm:presLayoutVars>
          <dgm:bulletEnabled val="1"/>
        </dgm:presLayoutVars>
      </dgm:prSet>
      <dgm:spPr/>
    </dgm:pt>
    <dgm:pt modelId="{78405E48-F189-4FA8-B2F1-77B5A9868134}" type="pres">
      <dgm:prSet presAssocID="{B0B0ED3C-D4EF-4EEF-BD71-779E5B5F87E8}" presName="sibTrans" presStyleLbl="sibTrans2D1" presStyleIdx="1" presStyleCnt="5"/>
      <dgm:spPr/>
    </dgm:pt>
    <dgm:pt modelId="{D0B6C795-383A-41C9-8C93-5CCB6F60FD1A}" type="pres">
      <dgm:prSet presAssocID="{B0B0ED3C-D4EF-4EEF-BD71-779E5B5F87E8}" presName="connectorText" presStyleLbl="sibTrans2D1" presStyleIdx="1" presStyleCnt="5"/>
      <dgm:spPr/>
    </dgm:pt>
    <dgm:pt modelId="{076D0E40-02BE-42A7-A90A-10BA950375B7}" type="pres">
      <dgm:prSet presAssocID="{5EEC1E31-5665-4D2A-938A-52EE436E5146}" presName="node" presStyleLbl="node1" presStyleIdx="2" presStyleCnt="6">
        <dgm:presLayoutVars>
          <dgm:bulletEnabled val="1"/>
        </dgm:presLayoutVars>
      </dgm:prSet>
      <dgm:spPr/>
    </dgm:pt>
    <dgm:pt modelId="{8BD15C6B-FDE1-440A-A941-D9A4BF633490}" type="pres">
      <dgm:prSet presAssocID="{268D4553-18E7-4EA2-90F8-BD29DC8C52CE}" presName="sibTrans" presStyleLbl="sibTrans2D1" presStyleIdx="2" presStyleCnt="5"/>
      <dgm:spPr/>
    </dgm:pt>
    <dgm:pt modelId="{B6AF58F7-FA9B-48DE-B0D5-4C76E41B0378}" type="pres">
      <dgm:prSet presAssocID="{268D4553-18E7-4EA2-90F8-BD29DC8C52CE}" presName="connectorText" presStyleLbl="sibTrans2D1" presStyleIdx="2" presStyleCnt="5"/>
      <dgm:spPr/>
    </dgm:pt>
    <dgm:pt modelId="{73A88DF6-E202-4D1D-9476-B77B3BE7C04C}" type="pres">
      <dgm:prSet presAssocID="{4F090E38-6F7B-4BAA-AB85-78895F661990}" presName="node" presStyleLbl="node1" presStyleIdx="3" presStyleCnt="6">
        <dgm:presLayoutVars>
          <dgm:bulletEnabled val="1"/>
        </dgm:presLayoutVars>
      </dgm:prSet>
      <dgm:spPr/>
    </dgm:pt>
    <dgm:pt modelId="{DCFFF0E0-1965-4873-B35E-718C118DFAC3}" type="pres">
      <dgm:prSet presAssocID="{DFA17099-B9F8-4670-ACEC-D31BF2F84B80}" presName="sibTrans" presStyleLbl="sibTrans2D1" presStyleIdx="3" presStyleCnt="5"/>
      <dgm:spPr/>
    </dgm:pt>
    <dgm:pt modelId="{8E55C171-80BF-4ED5-965D-64F887517787}" type="pres">
      <dgm:prSet presAssocID="{DFA17099-B9F8-4670-ACEC-D31BF2F84B80}" presName="connectorText" presStyleLbl="sibTrans2D1" presStyleIdx="3" presStyleCnt="5"/>
      <dgm:spPr/>
    </dgm:pt>
    <dgm:pt modelId="{9799C218-481F-4698-A444-DA31671319CB}" type="pres">
      <dgm:prSet presAssocID="{A93F95E1-5A98-4C4C-9976-0E91EFB19362}" presName="node" presStyleLbl="node1" presStyleIdx="4" presStyleCnt="6" custScaleX="109173">
        <dgm:presLayoutVars>
          <dgm:bulletEnabled val="1"/>
        </dgm:presLayoutVars>
      </dgm:prSet>
      <dgm:spPr/>
    </dgm:pt>
    <dgm:pt modelId="{185A1CD8-8558-4081-BB86-8CD6E65E4561}" type="pres">
      <dgm:prSet presAssocID="{91E341DF-F84A-406F-A73B-03F51CD9D11E}" presName="sibTrans" presStyleLbl="sibTrans2D1" presStyleIdx="4" presStyleCnt="5"/>
      <dgm:spPr/>
    </dgm:pt>
    <dgm:pt modelId="{217A6281-BA03-4473-AFCC-CA20B9000918}" type="pres">
      <dgm:prSet presAssocID="{91E341DF-F84A-406F-A73B-03F51CD9D11E}" presName="connectorText" presStyleLbl="sibTrans2D1" presStyleIdx="4" presStyleCnt="5"/>
      <dgm:spPr/>
    </dgm:pt>
    <dgm:pt modelId="{CF4D4215-657D-494B-8E54-60B86C7D97FB}" type="pres">
      <dgm:prSet presAssocID="{2705AA2F-F2F4-4443-895A-A611053A5607}" presName="node" presStyleLbl="node1" presStyleIdx="5" presStyleCnt="6">
        <dgm:presLayoutVars>
          <dgm:bulletEnabled val="1"/>
        </dgm:presLayoutVars>
      </dgm:prSet>
      <dgm:spPr/>
    </dgm:pt>
  </dgm:ptLst>
  <dgm:cxnLst>
    <dgm:cxn modelId="{1AF9B513-2C52-4BFA-85D0-EF60A4985B43}" type="presOf" srcId="{A7A0706F-C594-4131-8998-7AF678A33333}" destId="{0E045D25-DD41-4707-A42F-6B348CEB78A1}" srcOrd="0" destOrd="0" presId="urn:microsoft.com/office/officeart/2005/8/layout/process1"/>
    <dgm:cxn modelId="{72C77514-AAB6-4617-AB3D-3F01D0A3AE77}" srcId="{8B073075-BE7B-4822-AFE5-1798A10D3820}" destId="{A7A0706F-C594-4131-8998-7AF678A33333}" srcOrd="1" destOrd="0" parTransId="{C75FE6E5-09C9-432F-91AC-DCD4EEBE6191}" sibTransId="{B0B0ED3C-D4EF-4EEF-BD71-779E5B5F87E8}"/>
    <dgm:cxn modelId="{B9043B16-5D87-4FEA-9FFC-CA16E6739BAB}" type="presOf" srcId="{5DB3B533-840E-4FD7-BFF6-3A85A35FF18E}" destId="{09CAE958-BFA9-440D-AE07-1865A7A7384F}" srcOrd="0" destOrd="0" presId="urn:microsoft.com/office/officeart/2005/8/layout/process1"/>
    <dgm:cxn modelId="{E5762020-B597-4271-9032-BD944CD71E19}" type="presOf" srcId="{268D4553-18E7-4EA2-90F8-BD29DC8C52CE}" destId="{8BD15C6B-FDE1-440A-A941-D9A4BF633490}" srcOrd="0" destOrd="0" presId="urn:microsoft.com/office/officeart/2005/8/layout/process1"/>
    <dgm:cxn modelId="{D9D8DB22-CDFE-4CF3-8DDE-C16252A068A7}" type="presOf" srcId="{5EEC1E31-5665-4D2A-938A-52EE436E5146}" destId="{076D0E40-02BE-42A7-A90A-10BA950375B7}" srcOrd="0" destOrd="0" presId="urn:microsoft.com/office/officeart/2005/8/layout/process1"/>
    <dgm:cxn modelId="{983A0C24-E601-4399-A5DE-CEDE704AF79C}" type="presOf" srcId="{DFA17099-B9F8-4670-ACEC-D31BF2F84B80}" destId="{8E55C171-80BF-4ED5-965D-64F887517787}" srcOrd="1" destOrd="0" presId="urn:microsoft.com/office/officeart/2005/8/layout/process1"/>
    <dgm:cxn modelId="{A73DD73A-C1F8-467D-8E9F-1A51F25B0898}" type="presOf" srcId="{DFA17099-B9F8-4670-ACEC-D31BF2F84B80}" destId="{DCFFF0E0-1965-4873-B35E-718C118DFAC3}" srcOrd="0" destOrd="0" presId="urn:microsoft.com/office/officeart/2005/8/layout/process1"/>
    <dgm:cxn modelId="{CA15115E-9DAD-4F9F-844F-B54FC1926728}" type="presOf" srcId="{B0B0ED3C-D4EF-4EEF-BD71-779E5B5F87E8}" destId="{78405E48-F189-4FA8-B2F1-77B5A9868134}" srcOrd="0" destOrd="0" presId="urn:microsoft.com/office/officeart/2005/8/layout/process1"/>
    <dgm:cxn modelId="{95011B5E-A1DC-4492-A11F-218173CE40DD}" srcId="{8B073075-BE7B-4822-AFE5-1798A10D3820}" destId="{81AF5FE1-DD2A-4A43-A553-7282C98BBCF2}" srcOrd="0" destOrd="0" parTransId="{973DA08D-DE00-4FC4-ABB4-633A087C4256}" sibTransId="{5DB3B533-840E-4FD7-BFF6-3A85A35FF18E}"/>
    <dgm:cxn modelId="{4F03BD74-148A-4C35-83D3-5F3EAA3BA6DD}" type="presOf" srcId="{5DB3B533-840E-4FD7-BFF6-3A85A35FF18E}" destId="{CB5BCBB5-06EA-4213-BADF-00957B60F069}" srcOrd="1" destOrd="0" presId="urn:microsoft.com/office/officeart/2005/8/layout/process1"/>
    <dgm:cxn modelId="{56FB997E-BD67-4190-92FA-595F74DB6879}" type="presOf" srcId="{8B073075-BE7B-4822-AFE5-1798A10D3820}" destId="{D5C36A16-0234-431B-9DEE-45CF6F12B4D3}" srcOrd="0" destOrd="0" presId="urn:microsoft.com/office/officeart/2005/8/layout/process1"/>
    <dgm:cxn modelId="{2002FF90-7765-4AFB-9AFE-0C4984221C3E}" type="presOf" srcId="{91E341DF-F84A-406F-A73B-03F51CD9D11E}" destId="{185A1CD8-8558-4081-BB86-8CD6E65E4561}" srcOrd="0" destOrd="0" presId="urn:microsoft.com/office/officeart/2005/8/layout/process1"/>
    <dgm:cxn modelId="{9555679B-F305-4A51-8E16-1A7664AD1F6A}" type="presOf" srcId="{268D4553-18E7-4EA2-90F8-BD29DC8C52CE}" destId="{B6AF58F7-FA9B-48DE-B0D5-4C76E41B0378}" srcOrd="1" destOrd="0" presId="urn:microsoft.com/office/officeart/2005/8/layout/process1"/>
    <dgm:cxn modelId="{7774699F-A8AA-4E02-849D-BE99B0D366A9}" srcId="{8B073075-BE7B-4822-AFE5-1798A10D3820}" destId="{5EEC1E31-5665-4D2A-938A-52EE436E5146}" srcOrd="2" destOrd="0" parTransId="{A9741B18-6040-4E02-AA32-5AA10EC9165B}" sibTransId="{268D4553-18E7-4EA2-90F8-BD29DC8C52CE}"/>
    <dgm:cxn modelId="{1FD436A3-773D-4D20-A77C-5415D9256E9F}" srcId="{8B073075-BE7B-4822-AFE5-1798A10D3820}" destId="{4F090E38-6F7B-4BAA-AB85-78895F661990}" srcOrd="3" destOrd="0" parTransId="{54F7AFE4-6082-4856-A282-312F4F895110}" sibTransId="{DFA17099-B9F8-4670-ACEC-D31BF2F84B80}"/>
    <dgm:cxn modelId="{E3B077B4-22C0-4D20-9D0D-5D097517B363}" type="presOf" srcId="{2705AA2F-F2F4-4443-895A-A611053A5607}" destId="{CF4D4215-657D-494B-8E54-60B86C7D97FB}" srcOrd="0" destOrd="0" presId="urn:microsoft.com/office/officeart/2005/8/layout/process1"/>
    <dgm:cxn modelId="{EF1483BD-050A-41C1-BC72-281CA739FE21}" type="presOf" srcId="{4F090E38-6F7B-4BAA-AB85-78895F661990}" destId="{73A88DF6-E202-4D1D-9476-B77B3BE7C04C}" srcOrd="0" destOrd="0" presId="urn:microsoft.com/office/officeart/2005/8/layout/process1"/>
    <dgm:cxn modelId="{05AAAAD7-EBBC-4D62-932C-2F360695ABD6}" srcId="{8B073075-BE7B-4822-AFE5-1798A10D3820}" destId="{A93F95E1-5A98-4C4C-9976-0E91EFB19362}" srcOrd="4" destOrd="0" parTransId="{DFC98E3C-048B-4949-A5AC-16A3F61CC37D}" sibTransId="{91E341DF-F84A-406F-A73B-03F51CD9D11E}"/>
    <dgm:cxn modelId="{ECF089E4-D744-4746-B6A6-07FB61569075}" type="presOf" srcId="{A93F95E1-5A98-4C4C-9976-0E91EFB19362}" destId="{9799C218-481F-4698-A444-DA31671319CB}" srcOrd="0" destOrd="0" presId="urn:microsoft.com/office/officeart/2005/8/layout/process1"/>
    <dgm:cxn modelId="{5C2850E7-DE78-456C-86C7-0E4D3416E106}" type="presOf" srcId="{B0B0ED3C-D4EF-4EEF-BD71-779E5B5F87E8}" destId="{D0B6C795-383A-41C9-8C93-5CCB6F60FD1A}" srcOrd="1" destOrd="0" presId="urn:microsoft.com/office/officeart/2005/8/layout/process1"/>
    <dgm:cxn modelId="{CDDE26E8-3C69-49FE-B0CE-09AC33456C64}" srcId="{8B073075-BE7B-4822-AFE5-1798A10D3820}" destId="{2705AA2F-F2F4-4443-895A-A611053A5607}" srcOrd="5" destOrd="0" parTransId="{EBBBE9C8-00D2-4E0F-B88D-D9D712C48321}" sibTransId="{74CA60C9-301B-4086-A542-4B9EEE508D88}"/>
    <dgm:cxn modelId="{3EDEE2E9-C3AB-4BFA-88E8-0FCE998ACD01}" type="presOf" srcId="{91E341DF-F84A-406F-A73B-03F51CD9D11E}" destId="{217A6281-BA03-4473-AFCC-CA20B9000918}" srcOrd="1" destOrd="0" presId="urn:microsoft.com/office/officeart/2005/8/layout/process1"/>
    <dgm:cxn modelId="{0B0C25FC-C90F-4F2A-8829-21E5E90AD238}" type="presOf" srcId="{81AF5FE1-DD2A-4A43-A553-7282C98BBCF2}" destId="{7742A9F8-FE7F-42AF-ACFA-9BC98BCF2CD9}" srcOrd="0" destOrd="0" presId="urn:microsoft.com/office/officeart/2005/8/layout/process1"/>
    <dgm:cxn modelId="{C30FEB78-5F01-4A33-AF38-1C571FA84372}" type="presParOf" srcId="{D5C36A16-0234-431B-9DEE-45CF6F12B4D3}" destId="{7742A9F8-FE7F-42AF-ACFA-9BC98BCF2CD9}" srcOrd="0" destOrd="0" presId="urn:microsoft.com/office/officeart/2005/8/layout/process1"/>
    <dgm:cxn modelId="{8D4E4C4D-C1C6-4241-A346-C04B5D4D3F1B}" type="presParOf" srcId="{D5C36A16-0234-431B-9DEE-45CF6F12B4D3}" destId="{09CAE958-BFA9-440D-AE07-1865A7A7384F}" srcOrd="1" destOrd="0" presId="urn:microsoft.com/office/officeart/2005/8/layout/process1"/>
    <dgm:cxn modelId="{AF24C882-2471-47EA-BA76-14CCA517BD1C}" type="presParOf" srcId="{09CAE958-BFA9-440D-AE07-1865A7A7384F}" destId="{CB5BCBB5-06EA-4213-BADF-00957B60F069}" srcOrd="0" destOrd="0" presId="urn:microsoft.com/office/officeart/2005/8/layout/process1"/>
    <dgm:cxn modelId="{40991C3C-2372-4588-9AA4-EB73A807AAB2}" type="presParOf" srcId="{D5C36A16-0234-431B-9DEE-45CF6F12B4D3}" destId="{0E045D25-DD41-4707-A42F-6B348CEB78A1}" srcOrd="2" destOrd="0" presId="urn:microsoft.com/office/officeart/2005/8/layout/process1"/>
    <dgm:cxn modelId="{C005775A-72E9-4855-8D6B-336E55A8B5E3}" type="presParOf" srcId="{D5C36A16-0234-431B-9DEE-45CF6F12B4D3}" destId="{78405E48-F189-4FA8-B2F1-77B5A9868134}" srcOrd="3" destOrd="0" presId="urn:microsoft.com/office/officeart/2005/8/layout/process1"/>
    <dgm:cxn modelId="{0EC6E300-5874-48F8-BF15-4AF36A57C1B9}" type="presParOf" srcId="{78405E48-F189-4FA8-B2F1-77B5A9868134}" destId="{D0B6C795-383A-41C9-8C93-5CCB6F60FD1A}" srcOrd="0" destOrd="0" presId="urn:microsoft.com/office/officeart/2005/8/layout/process1"/>
    <dgm:cxn modelId="{E461D866-7DDB-43DE-B4F9-B1A7C6C55344}" type="presParOf" srcId="{D5C36A16-0234-431B-9DEE-45CF6F12B4D3}" destId="{076D0E40-02BE-42A7-A90A-10BA950375B7}" srcOrd="4" destOrd="0" presId="urn:microsoft.com/office/officeart/2005/8/layout/process1"/>
    <dgm:cxn modelId="{BE808E6B-E2D2-4574-8B9F-75C781191AD6}" type="presParOf" srcId="{D5C36A16-0234-431B-9DEE-45CF6F12B4D3}" destId="{8BD15C6B-FDE1-440A-A941-D9A4BF633490}" srcOrd="5" destOrd="0" presId="urn:microsoft.com/office/officeart/2005/8/layout/process1"/>
    <dgm:cxn modelId="{11536913-0797-4ADC-9F35-CBCADD142E0A}" type="presParOf" srcId="{8BD15C6B-FDE1-440A-A941-D9A4BF633490}" destId="{B6AF58F7-FA9B-48DE-B0D5-4C76E41B0378}" srcOrd="0" destOrd="0" presId="urn:microsoft.com/office/officeart/2005/8/layout/process1"/>
    <dgm:cxn modelId="{2B25DB3F-DB33-49E4-B2C9-A68947284B20}" type="presParOf" srcId="{D5C36A16-0234-431B-9DEE-45CF6F12B4D3}" destId="{73A88DF6-E202-4D1D-9476-B77B3BE7C04C}" srcOrd="6" destOrd="0" presId="urn:microsoft.com/office/officeart/2005/8/layout/process1"/>
    <dgm:cxn modelId="{58BCE477-1225-437C-A652-2374E730DA6E}" type="presParOf" srcId="{D5C36A16-0234-431B-9DEE-45CF6F12B4D3}" destId="{DCFFF0E0-1965-4873-B35E-718C118DFAC3}" srcOrd="7" destOrd="0" presId="urn:microsoft.com/office/officeart/2005/8/layout/process1"/>
    <dgm:cxn modelId="{A5FEE182-3655-41C8-A37F-5FD0C7164595}" type="presParOf" srcId="{DCFFF0E0-1965-4873-B35E-718C118DFAC3}" destId="{8E55C171-80BF-4ED5-965D-64F887517787}" srcOrd="0" destOrd="0" presId="urn:microsoft.com/office/officeart/2005/8/layout/process1"/>
    <dgm:cxn modelId="{6A75863C-DE27-4294-8514-8B91C6B1EAE2}" type="presParOf" srcId="{D5C36A16-0234-431B-9DEE-45CF6F12B4D3}" destId="{9799C218-481F-4698-A444-DA31671319CB}" srcOrd="8" destOrd="0" presId="urn:microsoft.com/office/officeart/2005/8/layout/process1"/>
    <dgm:cxn modelId="{D525A6DC-40A1-402E-8E8B-E219C3A5B0B9}" type="presParOf" srcId="{D5C36A16-0234-431B-9DEE-45CF6F12B4D3}" destId="{185A1CD8-8558-4081-BB86-8CD6E65E4561}" srcOrd="9" destOrd="0" presId="urn:microsoft.com/office/officeart/2005/8/layout/process1"/>
    <dgm:cxn modelId="{3DE307C8-15E4-4F7A-B9B7-D06CE851ACDE}" type="presParOf" srcId="{185A1CD8-8558-4081-BB86-8CD6E65E4561}" destId="{217A6281-BA03-4473-AFCC-CA20B9000918}" srcOrd="0" destOrd="0" presId="urn:microsoft.com/office/officeart/2005/8/layout/process1"/>
    <dgm:cxn modelId="{A0661F80-00C0-49FA-9F4B-1FEB72512AA4}" type="presParOf" srcId="{D5C36A16-0234-431B-9DEE-45CF6F12B4D3}" destId="{CF4D4215-657D-494B-8E54-60B86C7D97F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2A9F8-FE7F-42AF-ACFA-9BC98BCF2CD9}">
      <dsp:nvSpPr>
        <dsp:cNvPr id="0" name=""/>
        <dsp:cNvSpPr/>
      </dsp:nvSpPr>
      <dsp:spPr>
        <a:xfrm>
          <a:off x="8021" y="2294220"/>
          <a:ext cx="1452633" cy="22492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Coordinates for WT HIV-1 PR with its protein sequence information </a:t>
          </a:r>
        </a:p>
      </dsp:txBody>
      <dsp:txXfrm>
        <a:off x="50567" y="2336766"/>
        <a:ext cx="1367541" cy="2164146"/>
      </dsp:txXfrm>
    </dsp:sp>
    <dsp:sp modelId="{09CAE958-BFA9-440D-AE07-1865A7A7384F}">
      <dsp:nvSpPr>
        <dsp:cNvPr id="0" name=""/>
        <dsp:cNvSpPr/>
      </dsp:nvSpPr>
      <dsp:spPr>
        <a:xfrm>
          <a:off x="1605918" y="3238713"/>
          <a:ext cx="307958" cy="36025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605918" y="3310764"/>
        <a:ext cx="215571" cy="216151"/>
      </dsp:txXfrm>
    </dsp:sp>
    <dsp:sp modelId="{0E045D25-DD41-4707-A42F-6B348CEB78A1}">
      <dsp:nvSpPr>
        <dsp:cNvPr id="0" name=""/>
        <dsp:cNvSpPr/>
      </dsp:nvSpPr>
      <dsp:spPr>
        <a:xfrm>
          <a:off x="2041708" y="2294220"/>
          <a:ext cx="1452633" cy="22492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Encode WT protein sequence and structure with Delaunay triangulation</a:t>
          </a:r>
        </a:p>
      </dsp:txBody>
      <dsp:txXfrm>
        <a:off x="2084254" y="2336766"/>
        <a:ext cx="1367541" cy="2164146"/>
      </dsp:txXfrm>
    </dsp:sp>
    <dsp:sp modelId="{78405E48-F189-4FA8-B2F1-77B5A9868134}">
      <dsp:nvSpPr>
        <dsp:cNvPr id="0" name=""/>
        <dsp:cNvSpPr/>
      </dsp:nvSpPr>
      <dsp:spPr>
        <a:xfrm>
          <a:off x="3639605" y="3238713"/>
          <a:ext cx="307958" cy="36025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639605" y="3310764"/>
        <a:ext cx="215571" cy="216151"/>
      </dsp:txXfrm>
    </dsp:sp>
    <dsp:sp modelId="{076D0E40-02BE-42A7-A90A-10BA950375B7}">
      <dsp:nvSpPr>
        <dsp:cNvPr id="0" name=""/>
        <dsp:cNvSpPr/>
      </dsp:nvSpPr>
      <dsp:spPr>
        <a:xfrm>
          <a:off x="4075395" y="2294220"/>
          <a:ext cx="1452633" cy="22492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Represent all the isolate sequences from Stanford database in form of 210 vectors </a:t>
          </a:r>
        </a:p>
      </dsp:txBody>
      <dsp:txXfrm>
        <a:off x="4117941" y="2336766"/>
        <a:ext cx="1367541" cy="2164146"/>
      </dsp:txXfrm>
    </dsp:sp>
    <dsp:sp modelId="{8BD15C6B-FDE1-440A-A941-D9A4BF633490}">
      <dsp:nvSpPr>
        <dsp:cNvPr id="0" name=""/>
        <dsp:cNvSpPr/>
      </dsp:nvSpPr>
      <dsp:spPr>
        <a:xfrm>
          <a:off x="5673291" y="3238713"/>
          <a:ext cx="307958" cy="36025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673291" y="3310764"/>
        <a:ext cx="215571" cy="216151"/>
      </dsp:txXfrm>
    </dsp:sp>
    <dsp:sp modelId="{73A88DF6-E202-4D1D-9476-B77B3BE7C04C}">
      <dsp:nvSpPr>
        <dsp:cNvPr id="0" name=""/>
        <dsp:cNvSpPr/>
      </dsp:nvSpPr>
      <dsp:spPr>
        <a:xfrm>
          <a:off x="6109081" y="2294220"/>
          <a:ext cx="1452633" cy="22492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RBM, SVM and RF for checking encoding accuracy</a:t>
          </a:r>
        </a:p>
      </dsp:txBody>
      <dsp:txXfrm>
        <a:off x="6151627" y="2336766"/>
        <a:ext cx="1367541" cy="2164146"/>
      </dsp:txXfrm>
    </dsp:sp>
    <dsp:sp modelId="{DCFFF0E0-1965-4873-B35E-718C118DFAC3}">
      <dsp:nvSpPr>
        <dsp:cNvPr id="0" name=""/>
        <dsp:cNvSpPr/>
      </dsp:nvSpPr>
      <dsp:spPr>
        <a:xfrm>
          <a:off x="7706978" y="3238713"/>
          <a:ext cx="307958" cy="36025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706978" y="3310764"/>
        <a:ext cx="215571" cy="216151"/>
      </dsp:txXfrm>
    </dsp:sp>
    <dsp:sp modelId="{9799C218-481F-4698-A444-DA31671319CB}">
      <dsp:nvSpPr>
        <dsp:cNvPr id="0" name=""/>
        <dsp:cNvSpPr/>
      </dsp:nvSpPr>
      <dsp:spPr>
        <a:xfrm>
          <a:off x="8142768" y="2294220"/>
          <a:ext cx="1585883" cy="22492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 means, Agglomerative and Divisive Clustering</a:t>
          </a:r>
        </a:p>
      </dsp:txBody>
      <dsp:txXfrm>
        <a:off x="8189217" y="2340669"/>
        <a:ext cx="1492985" cy="2156340"/>
      </dsp:txXfrm>
    </dsp:sp>
    <dsp:sp modelId="{185A1CD8-8558-4081-BB86-8CD6E65E4561}">
      <dsp:nvSpPr>
        <dsp:cNvPr id="0" name=""/>
        <dsp:cNvSpPr/>
      </dsp:nvSpPr>
      <dsp:spPr>
        <a:xfrm>
          <a:off x="9873914" y="3238713"/>
          <a:ext cx="307958" cy="36025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73914" y="3310764"/>
        <a:ext cx="215571" cy="216151"/>
      </dsp:txXfrm>
    </dsp:sp>
    <dsp:sp modelId="{CF4D4215-657D-494B-8E54-60B86C7D97FB}">
      <dsp:nvSpPr>
        <dsp:cNvPr id="0" name=""/>
        <dsp:cNvSpPr/>
      </dsp:nvSpPr>
      <dsp:spPr>
        <a:xfrm>
          <a:off x="10309704" y="2294220"/>
          <a:ext cx="1452633" cy="22492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sequences using intersection amongst techniques</a:t>
          </a:r>
        </a:p>
      </dsp:txBody>
      <dsp:txXfrm>
        <a:off x="10352250" y="2336766"/>
        <a:ext cx="1367541" cy="2164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F025-AD3D-3F43-9A83-F258CC9CE12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C5C09-66F3-F64D-9CDF-BD998DB19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7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6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4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2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2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1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2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343DF-14AF-B941-8E71-827F6C320714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8158F-10C0-864A-ACE2-99AD0E855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1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240" y="928547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b="1" dirty="0"/>
              <a:t>Machine learning models for analyzing and interpreting genomics and proteomics data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452" y="3602038"/>
            <a:ext cx="10986868" cy="1655762"/>
          </a:xfrm>
        </p:spPr>
        <p:txBody>
          <a:bodyPr>
            <a:normAutofit/>
          </a:bodyPr>
          <a:lstStyle/>
          <a:p>
            <a:r>
              <a:rPr lang="en-US" sz="3600" i="1" dirty="0"/>
              <a:t>Pawar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8068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9320" y="619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Future Scope: From a pool of 100,000 only 2-35 sequences were selected common through all the 3 approaches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3365" y="5150585"/>
            <a:ext cx="1092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The resistance status of the selected sequences should be identified.</a:t>
            </a:r>
          </a:p>
          <a:p>
            <a:pPr marL="342900" indent="-342900" algn="just">
              <a:buAutoNum type="arabicPeriod"/>
            </a:pPr>
            <a:r>
              <a:rPr lang="en-US" dirty="0"/>
              <a:t>Minimum number of sequences selected for inhibitors, NFV, SQV or LPV would be some of the ideal candidates for testing in laboratory. 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14726"/>
              </p:ext>
            </p:extLst>
          </p:nvPr>
        </p:nvGraphicFramePr>
        <p:xfrm>
          <a:off x="799371" y="1877198"/>
          <a:ext cx="10772872" cy="264159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5960">
                  <a:extLst>
                    <a:ext uri="{9D8B030D-6E8A-4147-A177-3AD203B41FA5}">
                      <a16:colId xmlns:a16="http://schemas.microsoft.com/office/drawing/2014/main" val="4076140076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404991718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3645593111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824676265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2797529326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1204239540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4013432540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309297357"/>
                    </a:ext>
                  </a:extLst>
                </a:gridCol>
                <a:gridCol w="1197114">
                  <a:extLst>
                    <a:ext uri="{9D8B030D-6E8A-4147-A177-3AD203B41FA5}">
                      <a16:colId xmlns:a16="http://schemas.microsoft.com/office/drawing/2014/main" val="1470683263"/>
                    </a:ext>
                  </a:extLst>
                </a:gridCol>
              </a:tblGrid>
              <a:tr h="52533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Category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ATV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FPV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LPV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NFV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SQV</a:t>
                      </a:r>
                      <a:endParaRPr lang="en-US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TPV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1360737"/>
                  </a:ext>
                </a:extLst>
              </a:tr>
              <a:tr h="210133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H, D and K</a:t>
                      </a:r>
                      <a:endParaRPr lang="en-US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 (66)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35 (61) , </a:t>
                      </a:r>
                    </a:p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 (31)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 (12)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 (58), </a:t>
                      </a:r>
                    </a:p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 (63), </a:t>
                      </a:r>
                    </a:p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 (73), </a:t>
                      </a:r>
                    </a:p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 (85)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6415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485" y="4518797"/>
            <a:ext cx="1092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Numbers in parenthesis are the cluster from which they were selected.</a:t>
            </a:r>
          </a:p>
        </p:txBody>
      </p:sp>
    </p:spTree>
    <p:extLst>
      <p:ext uri="{BB962C8B-B14F-4D97-AF65-F5344CB8AC3E}">
        <p14:creationId xmlns:p14="http://schemas.microsoft.com/office/powerpoint/2010/main" val="115064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21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Utilizing neural networks (Restricted Boltzmann machine’s) and clustering algorithms to identify certain important, representative HIV-1 PR sequences from a pool of several hundred sequences.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90694"/>
            <a:ext cx="11642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Analysis of drug resistance in HIV protease, </a:t>
            </a:r>
            <a:r>
              <a:rPr lang="en-US" b="1" i="1" dirty="0" err="1"/>
              <a:t>Shrikant</a:t>
            </a:r>
            <a:r>
              <a:rPr lang="en-US" b="1" i="1" dirty="0"/>
              <a:t> </a:t>
            </a:r>
            <a:r>
              <a:rPr lang="en-US" b="1" i="1" dirty="0" err="1"/>
              <a:t>Pawar</a:t>
            </a:r>
            <a:r>
              <a:rPr lang="en-US" dirty="0"/>
              <a:t>, Chris </a:t>
            </a:r>
            <a:r>
              <a:rPr lang="en-US" dirty="0" err="1"/>
              <a:t>Freas</a:t>
            </a:r>
            <a:r>
              <a:rPr lang="en-US" dirty="0"/>
              <a:t>, Robert W. Harrison, and Irene T. Weber, </a:t>
            </a:r>
            <a:r>
              <a:rPr lang="en-US" b="1" i="1" dirty="0"/>
              <a:t>BMC: Bioinformatics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Structural studies of antiviral inhibitor with HIV-1 protease bearing drug resistant substitutions of V32I, I47V and V82I, </a:t>
            </a:r>
            <a:r>
              <a:rPr lang="en-US" b="1" i="1" dirty="0"/>
              <a:t>Shrikant Pawar</a:t>
            </a:r>
            <a:r>
              <a:rPr lang="en-US" i="1" dirty="0"/>
              <a:t>, Yuan-</a:t>
            </a:r>
            <a:r>
              <a:rPr lang="en-US" i="1" dirty="0" err="1"/>
              <a:t>FangWang</a:t>
            </a:r>
            <a:r>
              <a:rPr lang="en-US" i="1" dirty="0"/>
              <a:t>, Andres Wong-Sam, Johnson </a:t>
            </a:r>
            <a:r>
              <a:rPr lang="en-US" i="1" dirty="0" err="1"/>
              <a:t>Agniswamy</a:t>
            </a:r>
            <a:r>
              <a:rPr lang="en-US" i="1" dirty="0"/>
              <a:t>, Arun K. Ghosh, Robert W. Harrison, and Irene T. Weber, </a:t>
            </a:r>
            <a:r>
              <a:rPr lang="en-US" b="1" i="1" dirty="0"/>
              <a:t>Elsevier: Biochemical and Biophysical Research Communications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6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3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HIV-1 Protease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upload.wikimedia.org/wikipedia/en/thumb/9/9a/HIV_protease_1KJF.png/250px-HIV_protease_1KJ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03095"/>
            <a:ext cx="23812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en/thumb/1/1d/HIV_protease_1EBY.png/250px-HIV_protease_1E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732" y="3738562"/>
            <a:ext cx="23812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91369" y="2181275"/>
            <a:ext cx="280115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Hydrolyze peptide bonds </a:t>
            </a:r>
          </a:p>
          <a:p>
            <a:r>
              <a:rPr lang="en-US" dirty="0"/>
              <a:t>on the Gag-Pol polyproteins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1732" y="2181274"/>
            <a:ext cx="244938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Mature, fully functional </a:t>
            </a:r>
          </a:p>
          <a:p>
            <a:r>
              <a:rPr lang="en-US" dirty="0"/>
              <a:t>proteins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5600" y="2188310"/>
            <a:ext cx="228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Infectious viral </a:t>
            </a:r>
          </a:p>
          <a:p>
            <a:r>
              <a:rPr lang="en-US" dirty="0"/>
              <a:t>particle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22905" y="2489200"/>
            <a:ext cx="448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2520" y="2489200"/>
            <a:ext cx="295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968105" y="2550160"/>
            <a:ext cx="267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33065" y="2489200"/>
            <a:ext cx="836295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lus 17"/>
          <p:cNvSpPr/>
          <p:nvPr/>
        </p:nvSpPr>
        <p:spPr>
          <a:xfrm>
            <a:off x="5857958" y="4146945"/>
            <a:ext cx="564984" cy="56896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29736" y="4033303"/>
            <a:ext cx="228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Competitive inhibition of PR prevents</a:t>
            </a:r>
          </a:p>
          <a:p>
            <a:r>
              <a:rPr lang="en-US" dirty="0"/>
              <a:t>virus maturation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952241" y="4395153"/>
            <a:ext cx="267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95040" y="5132221"/>
            <a:ext cx="228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Protease inhibitor: DRV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6128" y="3626167"/>
            <a:ext cx="2286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HIV-1 Protease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89" y="3610781"/>
            <a:ext cx="3056869" cy="1299356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9229736" y="5594225"/>
            <a:ext cx="228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infectious viral particle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363233" y="4958142"/>
            <a:ext cx="0" cy="54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37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63" y="1456955"/>
            <a:ext cx="5629714" cy="3668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97176" y="5609830"/>
            <a:ext cx="875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270">
                  <a:noFill/>
                </a:ln>
                <a:solidFill>
                  <a:srgbClr val="FF0000"/>
                </a:solidFill>
                <a:latin typeface="Arial"/>
              </a:rPr>
              <a:t>Major</a:t>
            </a:r>
            <a:r>
              <a:rPr lang="en-US" dirty="0">
                <a:ln w="1270">
                  <a:noFill/>
                </a:ln>
                <a:solidFill>
                  <a:srgbClr val="FF0000"/>
                </a:solidFill>
                <a:latin typeface="Arial"/>
              </a:rPr>
              <a:t> </a:t>
            </a:r>
            <a:r>
              <a:rPr lang="en-US" dirty="0">
                <a:latin typeface="Arial"/>
              </a:rPr>
              <a:t>and </a:t>
            </a:r>
            <a:r>
              <a:rPr lang="en-US" b="1" dirty="0">
                <a:ln w="1270">
                  <a:noFill/>
                </a:ln>
                <a:solidFill>
                  <a:srgbClr val="1A02FE"/>
                </a:solidFill>
                <a:latin typeface="Arial"/>
              </a:rPr>
              <a:t>minor</a:t>
            </a:r>
            <a:r>
              <a:rPr lang="en-US" dirty="0">
                <a:ln w="1270">
                  <a:noFill/>
                </a:ln>
                <a:solidFill>
                  <a:srgbClr val="1A02FE"/>
                </a:solidFill>
                <a:latin typeface="Arial"/>
              </a:rPr>
              <a:t> </a:t>
            </a:r>
            <a:r>
              <a:rPr lang="en-US" dirty="0">
                <a:latin typeface="Arial"/>
              </a:rPr>
              <a:t>mutations </a:t>
            </a:r>
          </a:p>
          <a:p>
            <a:pPr algn="ctr"/>
            <a:r>
              <a:rPr lang="en-US" dirty="0">
                <a:latin typeface="Arial"/>
              </a:rPr>
              <a:t>associated with resistance to all clinical protease inhibitors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27515328-F794-8140-BBD0-DA45B2CB0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7" y="6519792"/>
            <a:ext cx="5572664" cy="30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2" tIns="45696" rIns="91392" bIns="45696">
            <a:spAutoFit/>
          </a:bodyPr>
          <a:lstStyle/>
          <a:p>
            <a:pPr eaLnBrk="1" hangingPunct="1"/>
            <a:r>
              <a:rPr lang="fr-CH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CH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CH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Weber, </a:t>
            </a:r>
            <a:r>
              <a:rPr lang="fr-CH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Kneller</a:t>
            </a:r>
            <a:r>
              <a:rPr lang="fr-CH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Wong-Sam. Future Med </a:t>
            </a:r>
            <a:r>
              <a:rPr lang="fr-CH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fr-CH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2015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25793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charset="0"/>
                <a:ea typeface="Arial" charset="0"/>
                <a:cs typeface="Arial" charset="0"/>
              </a:rPr>
              <a:t>Drug resistance is a severe problem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15875" y="925004"/>
            <a:ext cx="8760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D7B0AF2-90ED-1943-B28A-F0F1D9F254E4}"/>
              </a:ext>
            </a:extLst>
          </p:cNvPr>
          <p:cNvSpPr/>
          <p:nvPr/>
        </p:nvSpPr>
        <p:spPr>
          <a:xfrm>
            <a:off x="8826027" y="5210956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~100,000 sequences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8A46F-41AF-A04B-8DDA-D6CC6A985FB3}"/>
              </a:ext>
            </a:extLst>
          </p:cNvPr>
          <p:cNvSpPr/>
          <p:nvPr/>
        </p:nvSpPr>
        <p:spPr>
          <a:xfrm>
            <a:off x="9304885" y="1725781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F6745-E470-2C4B-84AB-09F813FCDE7C}"/>
              </a:ext>
            </a:extLst>
          </p:cNvPr>
          <p:cNvSpPr/>
          <p:nvPr/>
        </p:nvSpPr>
        <p:spPr>
          <a:xfrm>
            <a:off x="9304886" y="2112072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2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6D0F7-A7F9-9740-A280-2530ACA88020}"/>
              </a:ext>
            </a:extLst>
          </p:cNvPr>
          <p:cNvSpPr/>
          <p:nvPr/>
        </p:nvSpPr>
        <p:spPr>
          <a:xfrm>
            <a:off x="9319588" y="2503991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3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C8F30A-2B82-294D-868B-B764E265C717}"/>
              </a:ext>
            </a:extLst>
          </p:cNvPr>
          <p:cNvSpPr/>
          <p:nvPr/>
        </p:nvSpPr>
        <p:spPr>
          <a:xfrm>
            <a:off x="9311933" y="2897114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4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B845D4-5077-CE4D-8CAC-ED234027B508}"/>
              </a:ext>
            </a:extLst>
          </p:cNvPr>
          <p:cNvSpPr/>
          <p:nvPr/>
        </p:nvSpPr>
        <p:spPr>
          <a:xfrm>
            <a:off x="9319588" y="3309213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5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F60743-CF19-7A4C-8F24-734F938B2A64}"/>
              </a:ext>
            </a:extLst>
          </p:cNvPr>
          <p:cNvSpPr/>
          <p:nvPr/>
        </p:nvSpPr>
        <p:spPr>
          <a:xfrm>
            <a:off x="9304884" y="3747259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6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47138-D9F0-A141-9D14-A8C53FDDFB88}"/>
              </a:ext>
            </a:extLst>
          </p:cNvPr>
          <p:cNvSpPr/>
          <p:nvPr/>
        </p:nvSpPr>
        <p:spPr>
          <a:xfrm>
            <a:off x="9319588" y="4120943"/>
            <a:ext cx="101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7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A275C-41C9-454E-A0CB-8C71F5007233}"/>
              </a:ext>
            </a:extLst>
          </p:cNvPr>
          <p:cNvSpPr/>
          <p:nvPr/>
        </p:nvSpPr>
        <p:spPr>
          <a:xfrm>
            <a:off x="9317183" y="4748007"/>
            <a:ext cx="102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Patient n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D789C0-07DD-7E47-8C49-405F3267B18D}"/>
              </a:ext>
            </a:extLst>
          </p:cNvPr>
          <p:cNvCxnSpPr/>
          <p:nvPr/>
        </p:nvCxnSpPr>
        <p:spPr>
          <a:xfrm>
            <a:off x="6497052" y="3291212"/>
            <a:ext cx="1386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98BB0D1-B0F6-5F41-A6E3-06936FD2C8A1}"/>
              </a:ext>
            </a:extLst>
          </p:cNvPr>
          <p:cNvSpPr/>
          <p:nvPr/>
        </p:nvSpPr>
        <p:spPr>
          <a:xfrm>
            <a:off x="5508859" y="3071222"/>
            <a:ext cx="6096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i="1" dirty="0">
                <a:latin typeface="Calibri" panose="020F0502020204030204" pitchFamily="34" charset="0"/>
              </a:rPr>
              <a:t>PQVTLWQRPI VTIKIGGQLK EALLDTGAD</a:t>
            </a:r>
            <a:r>
              <a:rPr lang="en-US" sz="500" i="1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sz="500" i="1" dirty="0">
                <a:solidFill>
                  <a:prstClr val="black"/>
                </a:solidFill>
                <a:latin typeface="Calibri" panose="020F0502020204030204" pitchFamily="34" charset="0"/>
              </a:rPr>
              <a:t> TVLEEMSLPG KWKPKMIGGI GGFIKVRQYD QVSIEICGH</a:t>
            </a:r>
            <a:r>
              <a:rPr lang="en-US" sz="500" i="1" dirty="0">
                <a:solidFill>
                  <a:srgbClr val="FF0000"/>
                </a:solidFill>
                <a:latin typeface="Calibri" panose="020F0502020204030204" pitchFamily="34" charset="0"/>
              </a:rPr>
              <a:t>I </a:t>
            </a:r>
            <a:r>
              <a:rPr lang="en-US" sz="500" i="1" dirty="0">
                <a:solidFill>
                  <a:prstClr val="black"/>
                </a:solidFill>
                <a:latin typeface="Calibri" panose="020F0502020204030204" pitchFamily="34" charset="0"/>
              </a:rPr>
              <a:t>AIGTVLIGPT PVNIIGRNLL TQLGCTLNF</a:t>
            </a:r>
          </a:p>
        </p:txBody>
      </p:sp>
    </p:spTree>
    <p:extLst>
      <p:ext uri="{BB962C8B-B14F-4D97-AF65-F5344CB8AC3E}">
        <p14:creationId xmlns:p14="http://schemas.microsoft.com/office/powerpoint/2010/main" val="54850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10906" y="6410960"/>
            <a:ext cx="1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12700">
                  <a:solidFill>
                    <a:schemeClr val="tx1"/>
                  </a:solidFill>
                </a:ln>
              </a:rPr>
              <a:t>Can machine learning help in selecting few drug resistant PR sequences for structure guided drug design?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9" y="140786"/>
            <a:ext cx="11458171" cy="14117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" y="2775539"/>
            <a:ext cx="5788660" cy="13156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15617" y="1914500"/>
            <a:ext cx="219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12700">
                  <a:solidFill>
                    <a:schemeClr val="tx1"/>
                  </a:solidFill>
                </a:ln>
              </a:rPr>
              <a:t>Genotype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3297" y="1899780"/>
            <a:ext cx="219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12700">
                  <a:solidFill>
                    <a:schemeClr val="tx1"/>
                  </a:solidFill>
                </a:ln>
              </a:rPr>
              <a:t>Phenotype Data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88310" y="2251592"/>
            <a:ext cx="0" cy="430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31910" y="3500494"/>
            <a:ext cx="0" cy="736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88310" y="4151512"/>
            <a:ext cx="0" cy="430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931910" y="2310645"/>
            <a:ext cx="0" cy="430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15617" y="2854163"/>
            <a:ext cx="219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12700">
                  <a:solidFill>
                    <a:schemeClr val="tx1"/>
                  </a:solidFill>
                </a:ln>
              </a:rPr>
              <a:t>Next-generation deep sequencing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24563" y="4536280"/>
            <a:ext cx="219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12700">
                  <a:solidFill>
                    <a:schemeClr val="tx1"/>
                  </a:solidFill>
                </a:ln>
              </a:rPr>
              <a:t>Resistance Fold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7120" y="5383132"/>
            <a:ext cx="12466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Seq ID	FPV	IDV	NFV	SQV	~100,000 sequences can be classified as resistant or non-resistant</a:t>
            </a:r>
          </a:p>
          <a:p>
            <a:r>
              <a:rPr lang="en" dirty="0">
                <a:latin typeface="Calibri" panose="020F0502020204030204" pitchFamily="34" charset="0"/>
              </a:rPr>
              <a:t>12861       0.4	0.5	7.1	0.5	</a:t>
            </a:r>
          </a:p>
          <a:p>
            <a:r>
              <a:rPr lang="en-US" sz="1600" i="1" dirty="0">
                <a:latin typeface="Calibri" panose="020F0502020204030204" pitchFamily="34" charset="0"/>
              </a:rPr>
              <a:t>PQVTLWQRPI VTIKIGGQLK EALLDTGAD</a:t>
            </a:r>
            <a:r>
              <a:rPr lang="en-US" sz="1600" i="1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 pitchFamily="34" charset="0"/>
              </a:rPr>
              <a:t> TVLEEMSLPG KWKPKMIGGI GGFIKVRQYD QVSIEICGH</a:t>
            </a:r>
            <a:r>
              <a:rPr lang="en-US" sz="1600" i="1" dirty="0">
                <a:solidFill>
                  <a:srgbClr val="FF0000"/>
                </a:solidFill>
                <a:latin typeface="Calibri" panose="020F0502020204030204" pitchFamily="34" charset="0"/>
              </a:rPr>
              <a:t>I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 pitchFamily="34" charset="0"/>
              </a:rPr>
              <a:t>AIGTVLIGPT PVNIIGRNLL TQLGCTLNF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23137" y="4223608"/>
            <a:ext cx="353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12700">
                  <a:solidFill>
                    <a:schemeClr val="tx1"/>
                  </a:solidFill>
                </a:ln>
              </a:rPr>
              <a:t>Overall 5000 isolates for PI, NRTI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5746206" y="2104676"/>
            <a:ext cx="384768" cy="598664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8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560" y="-382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Analysis Pipeline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2853129"/>
              </p:ext>
            </p:extLst>
          </p:nvPr>
        </p:nvGraphicFramePr>
        <p:xfrm>
          <a:off x="210820" y="-665404"/>
          <a:ext cx="11770360" cy="683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0" y="4104564"/>
            <a:ext cx="11637343" cy="2194636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242F5B30-B586-0241-935A-152C40962FA1}"/>
              </a:ext>
            </a:extLst>
          </p:cNvPr>
          <p:cNvSpPr/>
          <p:nvPr/>
        </p:nvSpPr>
        <p:spPr>
          <a:xfrm rot="5400000">
            <a:off x="3826593" y="-1732504"/>
            <a:ext cx="322068" cy="611613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56D36C7-BD63-6243-9A0B-ED7B9F1141AB}"/>
              </a:ext>
            </a:extLst>
          </p:cNvPr>
          <p:cNvSpPr/>
          <p:nvPr/>
        </p:nvSpPr>
        <p:spPr>
          <a:xfrm rot="5400000">
            <a:off x="9989074" y="121870"/>
            <a:ext cx="322068" cy="24073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82957-9068-BF4D-A8DB-CA475CA70877}"/>
              </a:ext>
            </a:extLst>
          </p:cNvPr>
          <p:cNvSpPr txBox="1"/>
          <p:nvPr/>
        </p:nvSpPr>
        <p:spPr>
          <a:xfrm>
            <a:off x="3522847" y="750771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						             Selection</a:t>
            </a:r>
          </a:p>
        </p:txBody>
      </p:sp>
    </p:spTree>
    <p:extLst>
      <p:ext uri="{BB962C8B-B14F-4D97-AF65-F5344CB8AC3E}">
        <p14:creationId xmlns:p14="http://schemas.microsoft.com/office/powerpoint/2010/main" val="288424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28" y="1471243"/>
            <a:ext cx="7067339" cy="3568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69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Representative plot with separation of sequences for inhibitor FPV with Support Vector Machine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6854" y="4855407"/>
            <a:ext cx="30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and Y axis are weight vectors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7049" y="188674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Resistant Sequences</a:t>
            </a:r>
          </a:p>
          <a:p>
            <a:r>
              <a:rPr lang="en-US" sz="900" dirty="0">
                <a:solidFill>
                  <a:srgbClr val="00B050"/>
                </a:solidFill>
              </a:rPr>
              <a:t>Non-Resistant Sequences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BEAF1-5DB6-1148-9A7D-99CFFD40A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3274"/>
            <a:ext cx="10937240" cy="5032375"/>
          </a:xfrm>
        </p:spPr>
        <p:txBody>
          <a:bodyPr>
            <a:normAutofit/>
          </a:bodyPr>
          <a:lstStyle/>
          <a:p>
            <a:pPr algn="just"/>
            <a:r>
              <a:rPr lang="en-US" sz="1600" dirty="0"/>
              <a:t>Three, five- and ten-fold accuracies for SVM and RF ranged from 0.95-0.99. RBM also selected sequences in range 0.91-0.97.</a:t>
            </a:r>
          </a:p>
          <a:p>
            <a:pPr algn="just"/>
            <a:r>
              <a:rPr lang="en-US" sz="1600" dirty="0"/>
              <a:t> These accuracies are better than </a:t>
            </a:r>
            <a:r>
              <a:rPr lang="en-US" sz="1600" i="1" dirty="0"/>
              <a:t>Yu. Et. al. 2014 </a:t>
            </a:r>
            <a:r>
              <a:rPr lang="en-US" sz="1600" dirty="0"/>
              <a:t>where she got SVM accuracies ranging from 0.93-0.96.</a:t>
            </a:r>
          </a:p>
          <a:p>
            <a:pPr algn="just"/>
            <a:r>
              <a:rPr lang="en-US" sz="1600" dirty="0"/>
              <a:t>These accuracies are comparable with </a:t>
            </a:r>
            <a:r>
              <a:rPr lang="en-US" sz="1600" i="1" dirty="0"/>
              <a:t>Shen. Et. al. 2016 </a:t>
            </a:r>
            <a:r>
              <a:rPr lang="en-US" sz="1600" dirty="0"/>
              <a:t>where he got RF accuracies ranging from 0.98-0.99.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511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82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Supervised algorithms require a optimal cluster number. Silhouette approach for cluster cut-offs was the most effective cluster number selection technique</a:t>
            </a:r>
          </a:p>
        </p:txBody>
      </p:sp>
      <p:pic>
        <p:nvPicPr>
          <p:cNvPr id="3074" name="Picture 2" descr="https://www.datanovia.com/en/wp-content/uploads/dn-tutorials/004-cluster-validation/figures/015-determining-the-optimal-number-of-clusters-k-means-optimal-clusters-wss-silhouett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4" y="2034540"/>
            <a:ext cx="29432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datanovia.com/en/wp-content/uploads/dn-tutorials/004-cluster-validation/figures/015-determining-the-optimal-number-of-clusters-k-means-optimal-clusters-wss-silhouett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59" y="2084705"/>
            <a:ext cx="2893060" cy="289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atanovia.com/en/wp-content/uploads/dn-tutorials/004-cluster-validation/figures/015-determining-the-optimal-number-of-clusters-k-means-optimal-clusters-wss-silhouette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2171065"/>
            <a:ext cx="2831465" cy="28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560" y="5386546"/>
            <a:ext cx="395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within-cluster sum of square (WSS)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4671" y="5378132"/>
            <a:ext cx="333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within intra-cluster variation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2172" y="5378132"/>
            <a:ext cx="240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distance of point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82788" y="2415064"/>
            <a:ext cx="1024572" cy="20451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465603" y="2416810"/>
            <a:ext cx="1024572" cy="20451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831069" y="2450862"/>
            <a:ext cx="1024572" cy="20451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73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" y="1087120"/>
            <a:ext cx="11665695" cy="5252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041" y="98763"/>
            <a:ext cx="11602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of the high resistance fold sequences with class 2 were clustered in first 10 clusters for most of the selected inhibitors through both hierarchical and divisive clustering delineating a clean separation between non-resistant and resistant sequences. </a:t>
            </a:r>
          </a:p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11670" y="6323588"/>
            <a:ext cx="18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Divisive Clustering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1430" y="1585081"/>
            <a:ext cx="96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ATV		                       DRV		                       FPV		                          IDV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51430" y="4054574"/>
            <a:ext cx="922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LPV		                      NFV		                        SQV		                         TPV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4439" y="1954413"/>
            <a:ext cx="561001" cy="43688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1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44304</TotalTime>
  <Words>669</Words>
  <Application>Microsoft Macintosh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Machine learning models for analyzing and interpreting genomics and proteomics data </vt:lpstr>
      <vt:lpstr>Sequence Analysis</vt:lpstr>
      <vt:lpstr>HIV-1 Protease Action</vt:lpstr>
      <vt:lpstr>PowerPoint Presentation</vt:lpstr>
      <vt:lpstr>PowerPoint Presentation</vt:lpstr>
      <vt:lpstr>Analysis Pipeline</vt:lpstr>
      <vt:lpstr>Representative plot with separation of sequences for inhibitor FPV with Support Vector Machine</vt:lpstr>
      <vt:lpstr>Supervised algorithms require a optimal cluster number. Silhouette approach for cluster cut-offs was the most effective cluster number selection technique</vt:lpstr>
      <vt:lpstr>PowerPoint Presentation</vt:lpstr>
      <vt:lpstr>Future Scope: From a pool of 100,000 only 2-35 sequences were selected common through all the 3 approaches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application of bioinformatics tools and techniques for studying drug resistance in HIV-1 protease and Staphylococcus aureus</dc:title>
  <dc:creator>Microsoft Office User</dc:creator>
  <cp:lastModifiedBy>Shrikant D Pawar</cp:lastModifiedBy>
  <cp:revision>574</cp:revision>
  <dcterms:created xsi:type="dcterms:W3CDTF">2017-02-21T20:08:39Z</dcterms:created>
  <dcterms:modified xsi:type="dcterms:W3CDTF">2021-11-12T21:32:07Z</dcterms:modified>
</cp:coreProperties>
</file>